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72" r:id="rId3"/>
    <p:sldId id="258" r:id="rId4"/>
    <p:sldId id="270" r:id="rId5"/>
    <p:sldId id="260" r:id="rId6"/>
    <p:sldId id="261" r:id="rId7"/>
    <p:sldId id="271" r:id="rId8"/>
    <p:sldId id="267" r:id="rId9"/>
    <p:sldId id="266" r:id="rId10"/>
    <p:sldId id="268" r:id="rId11"/>
    <p:sldId id="262" r:id="rId12"/>
    <p:sldId id="273"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22" d="100"/>
          <a:sy n="122" d="100"/>
        </p:scale>
        <p:origin x="-120" y="-24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135613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317741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930073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418870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267687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241278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88606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293044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33859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45525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A7423BE9-E013-4697-9D84-D1DF777B8579}" type="datetimeFigureOut">
              <a:rPr lang="fr-FR" smtClean="0"/>
              <a:pPr/>
              <a:t>05/04/2017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241648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423BE9-E013-4697-9D84-D1DF777B8579}" type="datetimeFigureOut">
              <a:rPr lang="fr-FR" smtClean="0"/>
              <a:pPr/>
              <a:t>05/04/2017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9EF9-534C-420C-928C-FA8D9D7EF2E3}" type="slidenum">
              <a:rPr lang="fr-FR" smtClean="0"/>
              <a:pPr/>
              <a:t>‹N°›</a:t>
            </a:fld>
            <a:endParaRPr lang="fr-FR"/>
          </a:p>
        </p:txBody>
      </p:sp>
    </p:spTree>
    <p:extLst>
      <p:ext uri="{BB962C8B-B14F-4D97-AF65-F5344CB8AC3E}">
        <p14:creationId xmlns:p14="http://schemas.microsoft.com/office/powerpoint/2010/main" xmlns="" val="3502720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fr.vikidia.org/wiki/Am%C3%A9rique_du_Sud" TargetMode="External"/><Relationship Id="rId2" Type="http://schemas.openxmlformats.org/officeDocument/2006/relationships/hyperlink" Target="https://fr.vikidia.org/w/index.php?title=Beagle&amp;action=edit&amp;redlink=1" TargetMode="External"/><Relationship Id="rId1" Type="http://schemas.openxmlformats.org/officeDocument/2006/relationships/slideLayout" Target="../slideLayouts/slideLayout2.xml"/><Relationship Id="rId6" Type="http://schemas.openxmlformats.org/officeDocument/2006/relationships/hyperlink" Target="https://fr.vikidia.org/wiki/%C3%8Eles_Galapagos" TargetMode="External"/><Relationship Id="rId5" Type="http://schemas.openxmlformats.org/officeDocument/2006/relationships/hyperlink" Target="https://fr.vikidia.org/wiki/R%C3%A9union" TargetMode="External"/><Relationship Id="rId4" Type="http://schemas.openxmlformats.org/officeDocument/2006/relationships/hyperlink" Target="https://fr.vikidia.org/wiki/Australi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fr.vikidia.org/w/index.php?title=Emma_Wedgwood&amp;action=edit&amp;redlink=1" TargetMode="External"/><Relationship Id="rId2" Type="http://schemas.openxmlformats.org/officeDocument/2006/relationships/hyperlink" Target="https://fr.vikidia.org/wiki/Londr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fr.vikidia.org/wiki/%C3%89volution_(biologie)" TargetMode="External"/><Relationship Id="rId2" Type="http://schemas.openxmlformats.org/officeDocument/2006/relationships/hyperlink" Target="https://fr.vikidia.org/wiki/Cr%C3%A9ationnism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r.vikidia.org/wiki/S%C3%A9lection_naturell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r.vikidia.org/w/index.php?title=L'Origine_des_esp%C3%A8ces&amp;action=edit&amp;redlink=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CHARLES</a:t>
            </a:r>
            <a:r>
              <a:rPr lang="fr-FR" dirty="0"/>
              <a:t> </a:t>
            </a:r>
            <a:r>
              <a:rPr lang="fr-FR" dirty="0">
                <a:solidFill>
                  <a:srgbClr val="FF0000"/>
                </a:solidFill>
              </a:rPr>
              <a:t>DARWIN</a:t>
            </a:r>
          </a:p>
        </p:txBody>
      </p:sp>
      <p:sp>
        <p:nvSpPr>
          <p:cNvPr id="3" name="Espace réservé du contenu 2"/>
          <p:cNvSpPr>
            <a:spLocks noGrp="1"/>
          </p:cNvSpPr>
          <p:nvPr>
            <p:ph idx="1"/>
          </p:nvPr>
        </p:nvSpPr>
        <p:spPr/>
        <p:txBody>
          <a:bodyPr/>
          <a:lstStyle/>
          <a:p>
            <a:r>
              <a:rPr lang="fr-FR" dirty="0"/>
              <a:t>Charles Darwin, né le 12 février 1809 en Angleterre (à Shrewsbury ) et mort le 19 avril 1882 (à </a:t>
            </a:r>
            <a:r>
              <a:rPr lang="fr-FR" dirty="0" err="1"/>
              <a:t>Downe</a:t>
            </a:r>
            <a:r>
              <a:rPr lang="fr-FR" dirty="0"/>
              <a:t>), est un biologiste britannique, principalement connu pour avoir énoncé la théorie de l'évolution des espèces, l'une des plus importantes théories de la biologie moderne.</a:t>
            </a:r>
          </a:p>
          <a:p>
            <a:pPr marL="0" indent="0">
              <a:buNone/>
            </a:pPr>
            <a:endParaRPr lang="fr-FR" dirty="0"/>
          </a:p>
          <a:p>
            <a:r>
              <a:rPr lang="fr-FR" dirty="0"/>
              <a:t>Il est le petit-fils d'un médecin célèbre : Erasmus Darwin. Apres avoir abandonné ses études de médicine, il entre à Cambridge  pour devenir prêtre.</a:t>
            </a:r>
          </a:p>
          <a:p>
            <a:endParaRPr lang="fr-FR" dirty="0"/>
          </a:p>
        </p:txBody>
      </p:sp>
    </p:spTree>
    <p:extLst>
      <p:ext uri="{BB962C8B-B14F-4D97-AF65-F5344CB8AC3E}">
        <p14:creationId xmlns:p14="http://schemas.microsoft.com/office/powerpoint/2010/main" xmlns="" val="1086511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Darwin -caricature</a:t>
            </a:r>
          </a:p>
        </p:txBody>
      </p:sp>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538706" y="2514193"/>
            <a:ext cx="2159000" cy="2908300"/>
          </a:xfrm>
        </p:spPr>
      </p:pic>
    </p:spTree>
    <p:extLst>
      <p:ext uri="{BB962C8B-B14F-4D97-AF65-F5344CB8AC3E}">
        <p14:creationId xmlns:p14="http://schemas.microsoft.com/office/powerpoint/2010/main" xmlns="" val="4269837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Après Darwin…</a:t>
            </a:r>
          </a:p>
        </p:txBody>
      </p:sp>
      <p:sp>
        <p:nvSpPr>
          <p:cNvPr id="3" name="Espace réservé du contenu 2"/>
          <p:cNvSpPr>
            <a:spLocks noGrp="1"/>
          </p:cNvSpPr>
          <p:nvPr>
            <p:ph idx="1"/>
          </p:nvPr>
        </p:nvSpPr>
        <p:spPr/>
        <p:txBody>
          <a:bodyPr/>
          <a:lstStyle/>
          <a:p>
            <a:r>
              <a:rPr lang="fr-FR" dirty="0"/>
              <a:t>Charles Darwin est mort le 19 avril 1882. Il a reçu des funérailles officielles, et est enterré à l'abbaye de Westminster. </a:t>
            </a:r>
          </a:p>
          <a:p>
            <a:r>
              <a:rPr lang="fr-FR" dirty="0"/>
              <a:t>Ponctuée de controverses  et de débat, la pensée évolutionniste de Darwin, passée à la postériorité sur le nom de </a:t>
            </a:r>
            <a:r>
              <a:rPr lang="fr-FR" b="1" i="1" dirty="0"/>
              <a:t>darwinisme</a:t>
            </a:r>
            <a:r>
              <a:rPr lang="fr-FR" dirty="0"/>
              <a:t> a peu à peu gagné toute l’Europe, puis les Etats-Unis. En quelques décennies, le darwinisme s’est imposé dans tous les milieux scientifiques.</a:t>
            </a:r>
          </a:p>
          <a:p>
            <a:endParaRPr lang="fr-FR" dirty="0"/>
          </a:p>
        </p:txBody>
      </p:sp>
    </p:spTree>
    <p:extLst>
      <p:ext uri="{BB962C8B-B14F-4D97-AF65-F5344CB8AC3E}">
        <p14:creationId xmlns:p14="http://schemas.microsoft.com/office/powerpoint/2010/main" xmlns="" val="3356065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Sources</a:t>
            </a:r>
          </a:p>
        </p:txBody>
      </p:sp>
      <p:sp>
        <p:nvSpPr>
          <p:cNvPr id="3" name="Espace réservé du contenu 2"/>
          <p:cNvSpPr>
            <a:spLocks noGrp="1"/>
          </p:cNvSpPr>
          <p:nvPr>
            <p:ph idx="1"/>
          </p:nvPr>
        </p:nvSpPr>
        <p:spPr/>
        <p:txBody>
          <a:bodyPr/>
          <a:lstStyle/>
          <a:p>
            <a:r>
              <a:rPr lang="fr-FR" dirty="0" err="1" smtClean="0"/>
              <a:t>Vikidia</a:t>
            </a:r>
            <a:r>
              <a:rPr lang="fr-FR" dirty="0"/>
              <a:t>, l’encyclopédie de 8-13 ans</a:t>
            </a:r>
          </a:p>
          <a:p>
            <a:r>
              <a:rPr lang="fr-FR" dirty="0"/>
              <a:t>Encyclopédie Larousse en ligne</a:t>
            </a:r>
          </a:p>
          <a:p>
            <a:r>
              <a:rPr lang="fr-FR" dirty="0"/>
              <a:t>La Toupie</a:t>
            </a:r>
          </a:p>
        </p:txBody>
      </p:sp>
    </p:spTree>
    <p:extLst>
      <p:ext uri="{BB962C8B-B14F-4D97-AF65-F5344CB8AC3E}">
        <p14:creationId xmlns:p14="http://schemas.microsoft.com/office/powerpoint/2010/main" xmlns="" val="3306389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solidFill>
                  <a:srgbClr val="FF0000"/>
                </a:solidFill>
              </a:rPr>
              <a:t>                     CHARLES</a:t>
            </a:r>
            <a:r>
              <a:rPr lang="fr-FR" dirty="0"/>
              <a:t> </a:t>
            </a:r>
            <a:r>
              <a:rPr lang="fr-FR" dirty="0">
                <a:solidFill>
                  <a:srgbClr val="FF0000"/>
                </a:solidFill>
              </a:rPr>
              <a:t>DARWIN</a:t>
            </a:r>
            <a:endParaRPr lang="fr-FR" dirty="0"/>
          </a:p>
        </p:txBody>
      </p:sp>
      <p:pic>
        <p:nvPicPr>
          <p:cNvPr id="7" name="Espace réservé du contenu 6"/>
          <p:cNvPicPr>
            <a:picLocks noGrp="1" noChangeAspect="1"/>
          </p:cNvPicPr>
          <p:nvPr>
            <p:ph sz="half" idx="1"/>
          </p:nvPr>
        </p:nvPicPr>
        <p:blipFill>
          <a:blip r:embed="rId2" cstate="print">
            <a:extLst>
              <a:ext uri="{28A0092B-C50C-407E-A947-70E740481C1C}">
                <a14:useLocalDpi xmlns:a14="http://schemas.microsoft.com/office/drawing/2010/main" xmlns="" val="0"/>
              </a:ext>
            </a:extLst>
          </a:blip>
          <a:stretch>
            <a:fillRect/>
          </a:stretch>
        </p:blipFill>
        <p:spPr>
          <a:xfrm>
            <a:off x="2727569" y="1601812"/>
            <a:ext cx="2852616" cy="3686324"/>
          </a:xfrm>
        </p:spPr>
      </p:pic>
      <p:pic>
        <p:nvPicPr>
          <p:cNvPr id="8" name="Espace réservé du contenu 7"/>
          <p:cNvPicPr>
            <a:picLocks noGrp="1" noChangeAspect="1"/>
          </p:cNvPicPr>
          <p:nvPr>
            <p:ph sz="half" idx="2"/>
          </p:nvPr>
        </p:nvPicPr>
        <p:blipFill>
          <a:blip r:embed="rId3" cstate="print">
            <a:extLst>
              <a:ext uri="{28A0092B-C50C-407E-A947-70E740481C1C}">
                <a14:useLocalDpi xmlns:a14="http://schemas.microsoft.com/office/drawing/2010/main" xmlns="" val="0"/>
              </a:ext>
            </a:extLst>
          </a:blip>
          <a:stretch>
            <a:fillRect/>
          </a:stretch>
        </p:blipFill>
        <p:spPr>
          <a:xfrm>
            <a:off x="6570743" y="1609969"/>
            <a:ext cx="3261010" cy="3580577"/>
          </a:xfrm>
        </p:spPr>
      </p:pic>
    </p:spTree>
    <p:extLst>
      <p:ext uri="{BB962C8B-B14F-4D97-AF65-F5344CB8AC3E}">
        <p14:creationId xmlns:p14="http://schemas.microsoft.com/office/powerpoint/2010/main" xmlns="" val="1463957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 VOYAGE QUI VA DETERMINER SA VIE</a:t>
            </a:r>
          </a:p>
        </p:txBody>
      </p:sp>
      <p:sp>
        <p:nvSpPr>
          <p:cNvPr id="3" name="Espace réservé du contenu 2"/>
          <p:cNvSpPr>
            <a:spLocks noGrp="1"/>
          </p:cNvSpPr>
          <p:nvPr>
            <p:ph idx="1"/>
          </p:nvPr>
        </p:nvSpPr>
        <p:spPr/>
        <p:txBody>
          <a:bodyPr/>
          <a:lstStyle/>
          <a:p>
            <a:r>
              <a:rPr lang="fr-FR" dirty="0"/>
              <a:t> En 1831, Darwin a 21 ans. Une expédition scientifique s'organise à bord d'un navire, le </a:t>
            </a:r>
            <a:r>
              <a:rPr lang="fr-FR" i="1" dirty="0">
                <a:hlinkClick r:id="rId2" tooltip="Beagle (page inexistante)"/>
              </a:rPr>
              <a:t>Beagle</a:t>
            </a:r>
            <a:r>
              <a:rPr lang="fr-FR" dirty="0"/>
              <a:t>. Darwin y embarque, en tant que naturaliste, bien qu'il n'ait pas encore tous ses diplômes. </a:t>
            </a:r>
          </a:p>
          <a:p>
            <a:r>
              <a:rPr lang="fr-FR" dirty="0"/>
              <a:t>Le tour du monde de Darwin à bord du Beagle durera cinq ans : parti le 27 décembre 1831, il ne rentrera que le 2 octobre 1836. Il effectuera de nombreuses étapes, dont l'</a:t>
            </a:r>
            <a:r>
              <a:rPr lang="fr-FR" dirty="0">
                <a:hlinkClick r:id="rId3" tooltip="Amérique du Sud"/>
              </a:rPr>
              <a:t>Amérique du Sud</a:t>
            </a:r>
            <a:r>
              <a:rPr lang="fr-FR" dirty="0"/>
              <a:t>, l'</a:t>
            </a:r>
            <a:r>
              <a:rPr lang="fr-FR" dirty="0">
                <a:hlinkClick r:id="rId4" tooltip="Australie"/>
              </a:rPr>
              <a:t>Australie</a:t>
            </a:r>
            <a:r>
              <a:rPr lang="fr-FR" dirty="0"/>
              <a:t>, la </a:t>
            </a:r>
            <a:r>
              <a:rPr lang="fr-FR" dirty="0">
                <a:hlinkClick r:id="rId5" tooltip="Réunion"/>
              </a:rPr>
              <a:t>Réunion</a:t>
            </a:r>
            <a:r>
              <a:rPr lang="fr-FR" dirty="0"/>
              <a:t>, et, surtout, les </a:t>
            </a:r>
            <a:r>
              <a:rPr lang="fr-FR" dirty="0">
                <a:hlinkClick r:id="rId6" tooltip="Îles Galapagos"/>
              </a:rPr>
              <a:t>îles </a:t>
            </a:r>
            <a:r>
              <a:rPr lang="fr-FR" dirty="0" err="1">
                <a:hlinkClick r:id="rId6" tooltip="Îles Galapagos"/>
              </a:rPr>
              <a:t>Galapagos</a:t>
            </a:r>
            <a:r>
              <a:rPr lang="fr-FR" dirty="0"/>
              <a:t>. Son travail à bord consiste à décrire et inventorier les nombreuses espèces animales et végétales découvertes au cours du voyage. </a:t>
            </a:r>
          </a:p>
          <a:p>
            <a:endParaRPr lang="fr-FR" dirty="0"/>
          </a:p>
        </p:txBody>
      </p:sp>
    </p:spTree>
    <p:extLst>
      <p:ext uri="{BB962C8B-B14F-4D97-AF65-F5344CB8AC3E}">
        <p14:creationId xmlns:p14="http://schemas.microsoft.com/office/powerpoint/2010/main" xmlns="" val="2196960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LE VOYAGE </a:t>
            </a:r>
          </a:p>
        </p:txBody>
      </p:sp>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082112" y="2265406"/>
            <a:ext cx="8495271" cy="3954162"/>
          </a:xfrm>
        </p:spPr>
      </p:pic>
    </p:spTree>
    <p:extLst>
      <p:ext uri="{BB962C8B-B14F-4D97-AF65-F5344CB8AC3E}">
        <p14:creationId xmlns:p14="http://schemas.microsoft.com/office/powerpoint/2010/main" xmlns="" val="3299809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r>
              <a:rPr lang="fr-FR" dirty="0"/>
              <a:t>C'est au cours de ce fantastique tour du monde qu'il élabora la plupart de ses théories. Grâce aux lettres qu'il envoyait durant son voyage pour faire connaître ses travaux, Darwin était à son retour en Angleterre devenu un scientifique réputé. Il s'installa à </a:t>
            </a:r>
            <a:r>
              <a:rPr lang="fr-FR" dirty="0">
                <a:hlinkClick r:id="rId2" tooltip="Londres"/>
              </a:rPr>
              <a:t>Londres</a:t>
            </a:r>
            <a:r>
              <a:rPr lang="fr-FR" dirty="0"/>
              <a:t>, pour continuer ses études, en tant que membre de la société zoologique de Londres. </a:t>
            </a:r>
          </a:p>
          <a:p>
            <a:r>
              <a:rPr lang="fr-FR" dirty="0"/>
              <a:t>Charles Darwin se maria le 29 janvier 1839, avec </a:t>
            </a:r>
            <a:r>
              <a:rPr lang="fr-FR" dirty="0">
                <a:hlinkClick r:id="rId3" tooltip="Emma Wedgwood (page inexistante)"/>
              </a:rPr>
              <a:t>Emma Wedgwood</a:t>
            </a:r>
            <a:r>
              <a:rPr lang="fr-FR" dirty="0"/>
              <a:t>, sa cousine. Ils eurent 10 enfants, dont Georges, qui devint astronome, Francis, botaniste, et Horace, ingénieur civil. La mort de sa fille Annie, âgée de 10 ans, commença à faire douter Darwin, jusque-là très croyant, de l'existence de Dieu. </a:t>
            </a:r>
          </a:p>
          <a:p>
            <a:endParaRPr lang="fr-FR" dirty="0"/>
          </a:p>
          <a:p>
            <a:endParaRPr lang="fr-FR" dirty="0"/>
          </a:p>
        </p:txBody>
      </p:sp>
    </p:spTree>
    <p:extLst>
      <p:ext uri="{BB962C8B-B14F-4D97-AF65-F5344CB8AC3E}">
        <p14:creationId xmlns:p14="http://schemas.microsoft.com/office/powerpoint/2010/main" xmlns="" val="357988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b="1" dirty="0">
                <a:solidFill>
                  <a:srgbClr val="FF0000"/>
                </a:solidFill>
              </a:rPr>
              <a:t>La théorie de l’évolution</a:t>
            </a:r>
          </a:p>
        </p:txBody>
      </p:sp>
      <p:sp>
        <p:nvSpPr>
          <p:cNvPr id="3" name="Espace réservé du contenu 2"/>
          <p:cNvSpPr>
            <a:spLocks noGrp="1"/>
          </p:cNvSpPr>
          <p:nvPr>
            <p:ph idx="1"/>
          </p:nvPr>
        </p:nvSpPr>
        <p:spPr/>
        <p:txBody>
          <a:bodyPr>
            <a:normAutofit fontScale="92500"/>
          </a:bodyPr>
          <a:lstStyle/>
          <a:p>
            <a:r>
              <a:rPr lang="fr-FR" dirty="0"/>
              <a:t>À l'époque de Darwin, deux courants opposent les scientifiques : les </a:t>
            </a:r>
            <a:r>
              <a:rPr lang="fr-FR" dirty="0">
                <a:hlinkClick r:id="rId2" tooltip="Créationnisme"/>
              </a:rPr>
              <a:t>créationnistes</a:t>
            </a:r>
            <a:r>
              <a:rPr lang="fr-FR" dirty="0"/>
              <a:t> croient que le monde est tel que Dieu l'a créé, tandis que les </a:t>
            </a:r>
            <a:r>
              <a:rPr lang="fr-FR" i="1" dirty="0"/>
              <a:t>évolutionnistes</a:t>
            </a:r>
            <a:r>
              <a:rPr lang="fr-FR" dirty="0"/>
              <a:t>, eux, pensent que les êtres vivants changent au cours du temps. Ils rassemblent leurs idées dans une </a:t>
            </a:r>
            <a:r>
              <a:rPr lang="fr-FR" dirty="0">
                <a:hlinkClick r:id="rId3" tooltip="Évolution (biologie)"/>
              </a:rPr>
              <a:t>théorie de l'évolution</a:t>
            </a:r>
            <a:r>
              <a:rPr lang="fr-FR" dirty="0"/>
              <a:t>. </a:t>
            </a:r>
          </a:p>
          <a:p>
            <a:r>
              <a:rPr lang="fr-FR" dirty="0"/>
              <a:t>Charles Darwin va beaucoup contribuer au développement de cette théorie : les espèces qu'il a découvertes, et notamment les tortues et les pinsons qu'il a observé aux îles </a:t>
            </a:r>
            <a:r>
              <a:rPr lang="fr-FR" dirty="0" err="1"/>
              <a:t>Galapagos</a:t>
            </a:r>
            <a:r>
              <a:rPr lang="fr-FR" dirty="0"/>
              <a:t>, lui donnent le sentiment qu'ils pourraient avoir évolué à partir d'un même ancêtre commun. </a:t>
            </a:r>
          </a:p>
          <a:p>
            <a:r>
              <a:rPr lang="fr-FR" dirty="0"/>
              <a:t>Il va notamment découvrir ce qui est le </a:t>
            </a:r>
            <a:r>
              <a:rPr lang="fr-FR" b="1" dirty="0"/>
              <a:t>principal moteur de l'évolution</a:t>
            </a:r>
            <a:r>
              <a:rPr lang="fr-FR" dirty="0"/>
              <a:t> : la </a:t>
            </a:r>
            <a:r>
              <a:rPr lang="fr-FR" u="sng" dirty="0"/>
              <a:t>sélection naturelle</a:t>
            </a:r>
            <a:r>
              <a:rPr lang="fr-FR" dirty="0"/>
              <a:t>. </a:t>
            </a:r>
          </a:p>
          <a:p>
            <a:endParaRPr lang="fr-FR" dirty="0"/>
          </a:p>
        </p:txBody>
      </p:sp>
    </p:spTree>
    <p:extLst>
      <p:ext uri="{BB962C8B-B14F-4D97-AF65-F5344CB8AC3E}">
        <p14:creationId xmlns:p14="http://schemas.microsoft.com/office/powerpoint/2010/main" xmlns="" val="2689794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FF0000"/>
                </a:solidFill>
              </a:rPr>
              <a:t>               La théorie de l’évolution</a:t>
            </a:r>
            <a:endParaRPr lang="fr-FR" dirty="0"/>
          </a:p>
        </p:txBody>
      </p:sp>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117125" y="2166551"/>
            <a:ext cx="6862118" cy="2855464"/>
          </a:xfrm>
        </p:spPr>
      </p:pic>
    </p:spTree>
    <p:extLst>
      <p:ext uri="{BB962C8B-B14F-4D97-AF65-F5344CB8AC3E}">
        <p14:creationId xmlns:p14="http://schemas.microsoft.com/office/powerpoint/2010/main" xmlns="" val="1542620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dirty="0">
                <a:solidFill>
                  <a:srgbClr val="FF0000"/>
                </a:solidFill>
              </a:rPr>
              <a:t>La sélection naturelle</a:t>
            </a:r>
          </a:p>
        </p:txBody>
      </p:sp>
      <p:sp>
        <p:nvSpPr>
          <p:cNvPr id="3" name="Espace réservé du contenu 2"/>
          <p:cNvSpPr>
            <a:spLocks noGrp="1"/>
          </p:cNvSpPr>
          <p:nvPr>
            <p:ph idx="1"/>
          </p:nvPr>
        </p:nvSpPr>
        <p:spPr/>
        <p:txBody>
          <a:bodyPr>
            <a:normAutofit fontScale="92500" lnSpcReduction="10000"/>
          </a:bodyPr>
          <a:lstStyle/>
          <a:p>
            <a:r>
              <a:rPr lang="fr-FR" dirty="0"/>
              <a:t>Darwin observe que chaque être vivant est parfaitement adapté à son milieu. Il découvre que les êtres vivants les plus adaptés ont de meilleures chances de survie et ont une descendance plus nombreuse. De ce fait, ils ont le plus de chance de transmettre à leur descendance les caractères qui font qu'ils sont plus adaptés que les autres à ce milieu. </a:t>
            </a:r>
          </a:p>
          <a:p>
            <a:r>
              <a:rPr lang="fr-FR" dirty="0"/>
              <a:t>Au cours du temps, les êtres vivants les plus adaptés au milieu se multiplient tandis que les moins adaptés se reproduisent moins et que leurs caractères disparaissent dans la population. Petit à petit, on accumule les différences, et on finit par ne plus trop ressembler à son ancêtre. </a:t>
            </a:r>
          </a:p>
          <a:p>
            <a:r>
              <a:rPr lang="fr-FR" dirty="0"/>
              <a:t>Darwin propose donc que ce soit la nature, qui sélectionne les êtres vivants les plus adaptés à leur milieu, pour survivre. Ce principe prend le nom de </a:t>
            </a:r>
            <a:r>
              <a:rPr lang="fr-FR" u="sng" dirty="0">
                <a:hlinkClick r:id="rId2" tooltip="Sélection naturelle"/>
              </a:rPr>
              <a:t>sélection naturelle</a:t>
            </a:r>
            <a:r>
              <a:rPr lang="fr-FR" dirty="0"/>
              <a:t>.</a:t>
            </a:r>
          </a:p>
          <a:p>
            <a:endParaRPr lang="fr-FR" dirty="0"/>
          </a:p>
        </p:txBody>
      </p:sp>
    </p:spTree>
    <p:extLst>
      <p:ext uri="{BB962C8B-B14F-4D97-AF65-F5344CB8AC3E}">
        <p14:creationId xmlns:p14="http://schemas.microsoft.com/office/powerpoint/2010/main" xmlns="" val="328559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b="1" dirty="0">
                <a:solidFill>
                  <a:srgbClr val="FF0000"/>
                </a:solidFill>
              </a:rPr>
              <a:t>L’Origine des espèces</a:t>
            </a:r>
          </a:p>
        </p:txBody>
      </p:sp>
      <p:sp>
        <p:nvSpPr>
          <p:cNvPr id="3" name="Espace réservé du contenu 2"/>
          <p:cNvSpPr>
            <a:spLocks noGrp="1"/>
          </p:cNvSpPr>
          <p:nvPr>
            <p:ph idx="1"/>
          </p:nvPr>
        </p:nvSpPr>
        <p:spPr/>
        <p:txBody>
          <a:bodyPr>
            <a:normAutofit fontScale="92500" lnSpcReduction="10000"/>
          </a:bodyPr>
          <a:lstStyle/>
          <a:p>
            <a:r>
              <a:rPr lang="fr-FR" dirty="0"/>
              <a:t>Darwin publiera ses théories en 1859, dans un livre, </a:t>
            </a:r>
            <a:r>
              <a:rPr lang="fr-FR" i="1" u="sng" dirty="0">
                <a:hlinkClick r:id="rId2" tooltip="L'Origine des espèces (page inexistante)"/>
              </a:rPr>
              <a:t>L'Origine des espèces</a:t>
            </a:r>
            <a:r>
              <a:rPr lang="fr-FR" dirty="0"/>
              <a:t>. </a:t>
            </a:r>
          </a:p>
          <a:p>
            <a:r>
              <a:rPr lang="fr-FR" dirty="0"/>
              <a:t>De nos jours, l'existence de la sélection naturelle a été prouvée. Celle-ci a même été mesurée. Mais à l'époque, Darwin choque beaucoup de monde. Les gens trouvent que sa théorie contredit ce que dit la </a:t>
            </a:r>
            <a:r>
              <a:rPr lang="fr-FR" u="sng" dirty="0"/>
              <a:t>Bible</a:t>
            </a:r>
            <a:r>
              <a:rPr lang="fr-FR" dirty="0"/>
              <a:t>. Pire, Darwin a supposé que l'Homme et le </a:t>
            </a:r>
            <a:r>
              <a:rPr lang="fr-FR" u="sng" dirty="0"/>
              <a:t>singe</a:t>
            </a:r>
            <a:r>
              <a:rPr lang="fr-FR" dirty="0"/>
              <a:t> pourraient avoir un ancêtre commun (on sait aujourd'hui que c'est vrai), ce que les gens ont compris comme « l'Homme descend du singe » ! </a:t>
            </a:r>
          </a:p>
          <a:p>
            <a:r>
              <a:rPr lang="fr-FR" dirty="0"/>
              <a:t>Cette idée a choqué beaucoup de gens, qui ne voulaient pas se voir comparés à des singes. Des caricatures de l'époque représentent Darwin avec une longue barbe et un corps de singe, accroché à un arbre. À cause de ces préjugés, il a fallu beaucoup de temps pour démontrer toutes les idées de Darwin</a:t>
            </a:r>
          </a:p>
          <a:p>
            <a:endParaRPr lang="fr-FR" dirty="0"/>
          </a:p>
        </p:txBody>
      </p:sp>
    </p:spTree>
    <p:extLst>
      <p:ext uri="{BB962C8B-B14F-4D97-AF65-F5344CB8AC3E}">
        <p14:creationId xmlns:p14="http://schemas.microsoft.com/office/powerpoint/2010/main" xmlns="" val="11568236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616</Words>
  <Application>Microsoft Office PowerPoint</Application>
  <PresentationFormat>Personnalisé</PresentationFormat>
  <Paragraphs>32</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                  CHARLES DARWIN</vt:lpstr>
      <vt:lpstr>                     CHARLES DARWIN</vt:lpstr>
      <vt:lpstr>LE VOYAGE QUI VA DETERMINER SA VIE</vt:lpstr>
      <vt:lpstr>                        LE VOYAGE </vt:lpstr>
      <vt:lpstr>Diapositive 5</vt:lpstr>
      <vt:lpstr>                La théorie de l’évolution</vt:lpstr>
      <vt:lpstr>               La théorie de l’évolution</vt:lpstr>
      <vt:lpstr>             La sélection naturelle</vt:lpstr>
      <vt:lpstr>             L’Origine des espèces</vt:lpstr>
      <vt:lpstr>                     Darwin -caricature</vt:lpstr>
      <vt:lpstr>                    Après Darwin…</vt:lpstr>
      <vt:lpstr>                       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CHARLES DARWIN</dc:title>
  <dc:creator>FLORIN COLTESCU</dc:creator>
  <cp:lastModifiedBy>Alain</cp:lastModifiedBy>
  <cp:revision>6</cp:revision>
  <dcterms:created xsi:type="dcterms:W3CDTF">2017-03-01T20:48:12Z</dcterms:created>
  <dcterms:modified xsi:type="dcterms:W3CDTF">2017-04-05T14:14:13Z</dcterms:modified>
</cp:coreProperties>
</file>